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ED3AA29-2F8E-4167-BF71-6AA8AC673576}" type="datetimeFigureOut">
              <a:rPr lang="en-US" smtClean="0"/>
              <a:t>7/26/2020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2C479B6-FA22-4A92-91EC-7DEFBEB2388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ED3AA29-2F8E-4167-BF71-6AA8AC673576}" type="datetimeFigureOut">
              <a:rPr lang="en-US" smtClean="0"/>
              <a:t>7/26/2020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2C479B6-FA22-4A92-91EC-7DEFBEB238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ED3AA29-2F8E-4167-BF71-6AA8AC673576}" type="datetimeFigureOut">
              <a:rPr lang="en-US" smtClean="0"/>
              <a:t>7/26/2020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52C479B6-FA22-4A92-91EC-7DEFBEB2388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ED3AA29-2F8E-4167-BF71-6AA8AC673576}" type="datetimeFigureOut">
              <a:rPr lang="en-US" smtClean="0"/>
              <a:t>7/26/2020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C479B6-FA22-4A92-91EC-7DEFBEB238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ED3AA29-2F8E-4167-BF71-6AA8AC673576}" type="datetimeFigureOut">
              <a:rPr lang="en-US" smtClean="0"/>
              <a:t>7/26/2020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C479B6-FA22-4A92-91EC-7DEFBEB23882}"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ED3AA29-2F8E-4167-BF71-6AA8AC673576}" type="datetimeFigureOut">
              <a:rPr lang="en-US" smtClean="0"/>
              <a:t>7/26/2020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2C479B6-FA22-4A92-91EC-7DEFBEB238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ADVANCED EDUCATIONAL PSYCHOLOGY</a:t>
            </a:r>
            <a:r>
              <a:rPr lang="en-US" dirty="0"/>
              <a:t/>
            </a:r>
            <a:br>
              <a:rPr lang="en-US" dirty="0"/>
            </a:b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DR. SANTHAKUMARI</a:t>
            </a:r>
          </a:p>
          <a:p>
            <a:r>
              <a:rPr lang="en-US" dirty="0" smtClean="0"/>
              <a:t>PRINCIPAL</a:t>
            </a:r>
          </a:p>
          <a:p>
            <a:r>
              <a:rPr lang="en-US" dirty="0" smtClean="0"/>
              <a:t>DHANALAKSHMI SRINIVASAN COLLEGE OF EDUCATION</a:t>
            </a:r>
          </a:p>
          <a:p>
            <a:r>
              <a:rPr lang="en-US" dirty="0" smtClean="0"/>
              <a:t>PERAMBALUR</a:t>
            </a:r>
            <a:endParaRPr lang="en-US" dirty="0"/>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FUNCTIONALISIM</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School of thought proposed by William James</a:t>
            </a:r>
          </a:p>
          <a:p>
            <a:r>
              <a:rPr lang="en-US" dirty="0"/>
              <a:t>Influenced by Charles Darwin and natural selection </a:t>
            </a:r>
          </a:p>
          <a:p>
            <a:r>
              <a:rPr lang="en-US" dirty="0"/>
              <a:t>Behavior was purposeful because it led to survival</a:t>
            </a:r>
          </a:p>
          <a:p>
            <a:r>
              <a:rPr lang="en-US" dirty="0"/>
              <a:t>How do our mental and behavioral processes function?</a:t>
            </a:r>
          </a:p>
          <a:p>
            <a:r>
              <a:rPr lang="en-US" dirty="0"/>
              <a:t>Offered a psychology course at Harvard</a:t>
            </a:r>
          </a:p>
          <a:p>
            <a:r>
              <a:rPr lang="en-US" dirty="0"/>
              <a:t>Today’s study of psychology is based in functionalism</a:t>
            </a:r>
          </a:p>
          <a:p>
            <a:r>
              <a:rPr lang="en-US" dirty="0"/>
              <a:t>A school in psychology that focused on how our mental and behavioral process function. How do we functions in the real world, how to adapt, live, work and play. It proposed by William James: function our thoughts and feelings.</a:t>
            </a:r>
          </a:p>
          <a:p>
            <a:r>
              <a:rPr lang="en-US" dirty="0"/>
              <a:t>It influenced modern fields: </a:t>
            </a:r>
          </a:p>
          <a:p>
            <a:pPr lvl="0"/>
            <a:r>
              <a:rPr lang="en-US" dirty="0"/>
              <a:t>Educational psychology</a:t>
            </a:r>
          </a:p>
          <a:p>
            <a:pPr lvl="0"/>
            <a:r>
              <a:rPr lang="en-US" dirty="0"/>
              <a:t>Evolutionary psychology</a:t>
            </a:r>
          </a:p>
          <a:p>
            <a:pPr lvl="0"/>
            <a:r>
              <a:rPr lang="en-US" dirty="0"/>
              <a:t>Industrial/organizational psychology</a:t>
            </a:r>
          </a:p>
          <a:p>
            <a:r>
              <a:rPr lang="en-US" dirty="0"/>
              <a: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HUMANISTIC PSYCHOLOGY</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Humanistic psychology developed as a response to psychoanalysis and behaviorism. </a:t>
            </a:r>
            <a:endParaRPr lang="en-US" dirty="0" smtClean="0"/>
          </a:p>
          <a:p>
            <a:pPr>
              <a:buNone/>
            </a:pPr>
            <a:r>
              <a:rPr lang="en-US" dirty="0" smtClean="0"/>
              <a:t>		Humanistic </a:t>
            </a:r>
            <a:r>
              <a:rPr lang="en-US" dirty="0"/>
              <a:t>psychology instead focused on individual free will, personal growth and the concept of self-actualization</a:t>
            </a:r>
            <a:r>
              <a:rPr lang="en-US" dirty="0" smtClean="0"/>
              <a:t>.</a:t>
            </a:r>
          </a:p>
          <a:p>
            <a:pPr>
              <a:buNone/>
            </a:pPr>
            <a:r>
              <a:rPr lang="en-US" dirty="0"/>
              <a:t>	</a:t>
            </a:r>
            <a:r>
              <a:rPr lang="en-US" dirty="0" smtClean="0"/>
              <a:t>	While </a:t>
            </a:r>
            <a:r>
              <a:rPr lang="en-US" dirty="0"/>
              <a:t>early schools of thought were primarily centered on abnormal human behavior, humanistic psychology differed considerably in its emphasis on helping people achieve and fulfill their potential</a:t>
            </a:r>
            <a:r>
              <a:rPr lang="en-US" dirty="0" smtClean="0"/>
              <a:t>.</a:t>
            </a:r>
          </a:p>
          <a:p>
            <a:r>
              <a:rPr lang="en-US" dirty="0" smtClean="0"/>
              <a:t> </a:t>
            </a:r>
            <a:r>
              <a:rPr lang="en-US" dirty="0"/>
              <a:t>Major humanist thinkers include- </a:t>
            </a:r>
            <a:endParaRPr lang="en-US" dirty="0" smtClean="0"/>
          </a:p>
          <a:p>
            <a:pPr>
              <a:buNone/>
            </a:pPr>
            <a:r>
              <a:rPr lang="en-US" dirty="0" smtClean="0"/>
              <a:t>		Abraham </a:t>
            </a:r>
            <a:r>
              <a:rPr lang="en-US" dirty="0"/>
              <a:t>Maslow and </a:t>
            </a:r>
            <a:endParaRPr lang="en-US" dirty="0" smtClean="0"/>
          </a:p>
          <a:p>
            <a:pPr>
              <a:buNone/>
            </a:pPr>
            <a:r>
              <a:rPr lang="en-US" dirty="0" smtClean="0"/>
              <a:t>		Carl </a:t>
            </a:r>
            <a:r>
              <a:rPr lang="en-US" dirty="0"/>
              <a:t>Rogers. </a:t>
            </a:r>
            <a:endParaRPr lang="en-US" dirty="0" smtClean="0"/>
          </a:p>
          <a:p>
            <a:r>
              <a:rPr lang="en-US" dirty="0" smtClean="0"/>
              <a:t>Humanistic </a:t>
            </a:r>
            <a:r>
              <a:rPr lang="en-US" dirty="0"/>
              <a:t>psychology remains quite popular today and has had a significant influence on other areas of psychology including positive psychology. This particular branch of psychology is centered on helping people living happier, more fulfilling lives.</a:t>
            </a:r>
          </a:p>
          <a:p>
            <a:endParaRPr lang="en-US" dirty="0"/>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CONSTRUCTIVISM</a:t>
            </a:r>
            <a:endParaRPr lang="en-US" dirty="0"/>
          </a:p>
        </p:txBody>
      </p:sp>
      <p:sp>
        <p:nvSpPr>
          <p:cNvPr id="3" name="Content Placeholder 2"/>
          <p:cNvSpPr>
            <a:spLocks noGrp="1"/>
          </p:cNvSpPr>
          <p:nvPr>
            <p:ph idx="1"/>
          </p:nvPr>
        </p:nvSpPr>
        <p:spPr/>
        <p:txBody>
          <a:bodyPr>
            <a:normAutofit fontScale="55000" lnSpcReduction="20000"/>
          </a:bodyPr>
          <a:lstStyle/>
          <a:p>
            <a:r>
              <a:rPr lang="en-US" dirty="0"/>
              <a:t>Constructivism – particularly in its social forms – suggests that the learner is much more actively involved in a joint enterprise with the teacher of creating ( constructing) new meanings. It is the importance of culture and context in forming understanding.</a:t>
            </a:r>
          </a:p>
          <a:p>
            <a:r>
              <a:rPr lang="en-US" dirty="0"/>
              <a:t>Learning is not a purely internal process, nor is it a passive shaping of </a:t>
            </a:r>
            <a:r>
              <a:rPr lang="en-US" dirty="0" err="1"/>
              <a:t>behaviours</a:t>
            </a:r>
            <a:r>
              <a:rPr lang="en-US" dirty="0"/>
              <a:t>.  </a:t>
            </a:r>
            <a:r>
              <a:rPr lang="en-US" dirty="0" err="1"/>
              <a:t>Vvgotsky</a:t>
            </a:r>
            <a:r>
              <a:rPr lang="en-US" dirty="0"/>
              <a:t> </a:t>
            </a:r>
            <a:r>
              <a:rPr lang="en-US" dirty="0" err="1"/>
              <a:t>favoured</a:t>
            </a:r>
            <a:r>
              <a:rPr lang="en-US" dirty="0"/>
              <a:t> a concept of learning as a social construct which is mediated  by language via social discourse </a:t>
            </a:r>
          </a:p>
          <a:p>
            <a:r>
              <a:rPr lang="en-US" dirty="0" err="1"/>
              <a:t>Laurillard</a:t>
            </a:r>
            <a:r>
              <a:rPr lang="en-US" dirty="0"/>
              <a:t>  </a:t>
            </a:r>
            <a:r>
              <a:rPr lang="en-US" dirty="0" err="1"/>
              <a:t>emphasises</a:t>
            </a:r>
            <a:r>
              <a:rPr lang="en-US" dirty="0"/>
              <a:t> learning as an interactive process , involving discursive, adaptive, interactive, and reflexive qualities., the main focus being on teacher-student relationship since academic knowledge consists in descriptions of the world, and therefore comes to be known through a discursive interaction between teacher and student.</a:t>
            </a:r>
          </a:p>
          <a:p>
            <a:r>
              <a:rPr lang="en-US" dirty="0"/>
              <a:t>Traditional </a:t>
            </a:r>
            <a:r>
              <a:rPr lang="en-US" dirty="0" err="1"/>
              <a:t>behaviourist</a:t>
            </a:r>
            <a:r>
              <a:rPr lang="en-US" dirty="0"/>
              <a:t> / </a:t>
            </a:r>
            <a:r>
              <a:rPr lang="en-US" dirty="0" err="1"/>
              <a:t>omstrictivist</a:t>
            </a:r>
            <a:r>
              <a:rPr lang="en-US" dirty="0"/>
              <a:t> approaches strive for context independence, whereas a Social Constructivist paradigm views the context in which the learning occurs as central to the learning itself.</a:t>
            </a:r>
          </a:p>
          <a:p>
            <a:r>
              <a:rPr lang="en-US" dirty="0"/>
              <a:t>One Social Constructivist notion is that of authentic or situated learning, where the student takes part in activities which are directly relevant to the application of learning and which take place within a culture similar to the applied setting. </a:t>
            </a:r>
          </a:p>
          <a:p>
            <a:r>
              <a:rPr lang="en-US" dirty="0"/>
              <a:t> </a:t>
            </a:r>
          </a:p>
          <a:p>
            <a:endParaRPr lang="en-US" dirty="0"/>
          </a:p>
          <a:p>
            <a:r>
              <a:rPr lang="en-US" dirty="0"/>
              <a:t> </a:t>
            </a:r>
          </a:p>
          <a:p>
            <a:endParaRPr lang="en-US" dirty="0"/>
          </a:p>
        </p:txBody>
      </p:sp>
      <p:pic>
        <p:nvPicPr>
          <p:cNvPr id="4" name="Picture 3" descr="Theory Of Constructivism - Lessons - Tes Teach"/>
          <p:cNvPicPr/>
          <p:nvPr/>
        </p:nvPicPr>
        <p:blipFill>
          <a:blip r:embed="rId2"/>
          <a:srcRect/>
          <a:stretch>
            <a:fillRect/>
          </a:stretch>
        </p:blipFill>
        <p:spPr bwMode="auto">
          <a:xfrm>
            <a:off x="3048001" y="4800600"/>
            <a:ext cx="3733800" cy="1676400"/>
          </a:xfrm>
          <a:prstGeom prst="rect">
            <a:avLst/>
          </a:prstGeom>
          <a:noFill/>
          <a:ln w="9525">
            <a:noFill/>
            <a:miter lim="800000"/>
            <a:headEnd/>
            <a:tailEnd/>
          </a:ln>
        </p:spPr>
      </p:pic>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Psychoanalysis &amp; gestalt psychology</a:t>
            </a:r>
            <a:endParaRPr lang="en-US" dirty="0"/>
          </a:p>
        </p:txBody>
      </p:sp>
      <p:sp>
        <p:nvSpPr>
          <p:cNvPr id="5" name="Content Placeholder 4"/>
          <p:cNvSpPr>
            <a:spLocks noGrp="1"/>
          </p:cNvSpPr>
          <p:nvPr>
            <p:ph sz="half" idx="1"/>
          </p:nvPr>
        </p:nvSpPr>
        <p:spPr/>
        <p:txBody>
          <a:bodyPr>
            <a:normAutofit fontScale="55000" lnSpcReduction="20000"/>
          </a:bodyPr>
          <a:lstStyle/>
          <a:p>
            <a:r>
              <a:rPr lang="en-US" b="1" dirty="0" smtClean="0"/>
              <a:t>PSYCHOANALYSIS</a:t>
            </a:r>
          </a:p>
          <a:p>
            <a:r>
              <a:rPr lang="en-US" dirty="0"/>
              <a:t>Psychoanalysis: Sigmund Freud was the found of psychodynamic approach</a:t>
            </a:r>
            <a:r>
              <a:rPr lang="en-US" dirty="0" smtClean="0"/>
              <a:t>.</a:t>
            </a:r>
          </a:p>
          <a:p>
            <a:r>
              <a:rPr lang="en-US" dirty="0" smtClean="0"/>
              <a:t> </a:t>
            </a:r>
            <a:r>
              <a:rPr lang="en-US" dirty="0"/>
              <a:t>This school of thought emphasizes the influence of the unconscious mind on </a:t>
            </a:r>
            <a:r>
              <a:rPr lang="en-US" dirty="0" smtClean="0"/>
              <a:t>behavior.</a:t>
            </a:r>
          </a:p>
          <a:p>
            <a:endParaRPr lang="en-US" dirty="0" smtClean="0"/>
          </a:p>
          <a:p>
            <a:r>
              <a:rPr lang="en-US" dirty="0" smtClean="0"/>
              <a:t> </a:t>
            </a:r>
            <a:r>
              <a:rPr lang="en-US" dirty="0"/>
              <a:t>Freud believed that the human mind was composed of three elements: the id, the ego, and the superego. Other major </a:t>
            </a:r>
            <a:endParaRPr lang="en-US" dirty="0" smtClean="0"/>
          </a:p>
          <a:p>
            <a:endParaRPr lang="en-US" dirty="0"/>
          </a:p>
          <a:p>
            <a:r>
              <a:rPr lang="en-US" dirty="0" smtClean="0"/>
              <a:t>psychodynamic </a:t>
            </a:r>
            <a:r>
              <a:rPr lang="en-US" dirty="0"/>
              <a:t>thinkers include Anna Freud, Carl Jung, and Erik Erikson.</a:t>
            </a:r>
          </a:p>
          <a:p>
            <a:endParaRPr lang="en-US" dirty="0"/>
          </a:p>
        </p:txBody>
      </p:sp>
      <p:sp>
        <p:nvSpPr>
          <p:cNvPr id="6" name="Content Placeholder 5"/>
          <p:cNvSpPr>
            <a:spLocks noGrp="1"/>
          </p:cNvSpPr>
          <p:nvPr>
            <p:ph sz="half" idx="2"/>
          </p:nvPr>
        </p:nvSpPr>
        <p:spPr/>
        <p:txBody>
          <a:bodyPr>
            <a:normAutofit fontScale="55000" lnSpcReduction="20000"/>
          </a:bodyPr>
          <a:lstStyle/>
          <a:p>
            <a:r>
              <a:rPr lang="en-US" b="1" dirty="0" smtClean="0"/>
              <a:t>GESTALT PSYCHOLOGY</a:t>
            </a:r>
          </a:p>
          <a:p>
            <a:r>
              <a:rPr lang="en-US" dirty="0"/>
              <a:t>Gestalt psychology is based upon the idea that we experience things as unified </a:t>
            </a:r>
            <a:r>
              <a:rPr lang="en-US" dirty="0" smtClean="0"/>
              <a:t>wholes. </a:t>
            </a:r>
          </a:p>
          <a:p>
            <a:r>
              <a:rPr lang="en-US" dirty="0" smtClean="0"/>
              <a:t>This </a:t>
            </a:r>
            <a:r>
              <a:rPr lang="en-US" dirty="0"/>
              <a:t>approach to psychology began in Germany and Austria during the late 19th century in response to the molecular approach of </a:t>
            </a:r>
            <a:r>
              <a:rPr lang="en-US" dirty="0" smtClean="0"/>
              <a:t>structuralism.</a:t>
            </a:r>
          </a:p>
          <a:p>
            <a:endParaRPr lang="en-US" dirty="0" smtClean="0"/>
          </a:p>
          <a:p>
            <a:r>
              <a:rPr lang="en-US" dirty="0" smtClean="0"/>
              <a:t> </a:t>
            </a:r>
            <a:r>
              <a:rPr lang="en-US" dirty="0"/>
              <a:t>Rather that breaking down thoughts and behavior to their smallest element, the gestalt psychologists believed that you must look at the whole of experience. </a:t>
            </a:r>
            <a:endParaRPr lang="en-US" dirty="0" smtClean="0"/>
          </a:p>
          <a:p>
            <a:endParaRPr lang="en-US" dirty="0" smtClean="0"/>
          </a:p>
          <a:p>
            <a:r>
              <a:rPr lang="en-US" dirty="0" smtClean="0"/>
              <a:t>According </a:t>
            </a:r>
            <a:r>
              <a:rPr lang="en-US" dirty="0"/>
              <a:t>to the gestalt thinkers, the whole is greater than the sum of its parts.</a:t>
            </a:r>
          </a:p>
          <a:p>
            <a:endParaRPr lang="en-US" dirty="0"/>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533401"/>
            <a:ext cx="7772400" cy="1371599"/>
          </a:xfrm>
        </p:spPr>
        <p:txBody>
          <a:bodyPr>
            <a:normAutofit/>
          </a:bodyPr>
          <a:lstStyle/>
          <a:p>
            <a:r>
              <a:rPr lang="en-US" b="1" dirty="0"/>
              <a:t>COGNITIVE PSYCHOLOGY:</a:t>
            </a:r>
            <a:r>
              <a:rPr lang="en-US" dirty="0"/>
              <a:t/>
            </a:r>
            <a:br>
              <a:rPr lang="en-US" dirty="0"/>
            </a:br>
            <a:endParaRPr lang="en-US" dirty="0"/>
          </a:p>
        </p:txBody>
      </p:sp>
      <p:sp>
        <p:nvSpPr>
          <p:cNvPr id="6" name="Subtitle 5"/>
          <p:cNvSpPr>
            <a:spLocks noGrp="1"/>
          </p:cNvSpPr>
          <p:nvPr>
            <p:ph type="subTitle" idx="1"/>
          </p:nvPr>
        </p:nvSpPr>
        <p:spPr>
          <a:xfrm>
            <a:off x="1371600" y="1676400"/>
            <a:ext cx="6400800" cy="3962400"/>
          </a:xfrm>
        </p:spPr>
        <p:txBody>
          <a:bodyPr>
            <a:normAutofit/>
          </a:bodyPr>
          <a:lstStyle/>
          <a:p>
            <a:r>
              <a:rPr lang="en-US" dirty="0"/>
              <a:t>Cognitive psychology is the branch of psychology that studies mental processes including how people think, perceive, remember, and learn. </a:t>
            </a:r>
            <a:endParaRPr lang="en-US" dirty="0" smtClean="0"/>
          </a:p>
          <a:p>
            <a:r>
              <a:rPr lang="en-US" dirty="0" smtClean="0"/>
              <a:t>As </a:t>
            </a:r>
            <a:r>
              <a:rPr lang="en-US" dirty="0"/>
              <a:t>part of the larger field of cognitive science, this branch of psychology is related to other disciplines including neuroscience, philosophy, and linguistics</a:t>
            </a:r>
            <a:r>
              <a:rPr lang="en-US" dirty="0" smtClean="0"/>
              <a:t>.</a:t>
            </a:r>
          </a:p>
          <a:p>
            <a:r>
              <a:rPr lang="en-US" dirty="0" smtClean="0"/>
              <a:t> </a:t>
            </a:r>
            <a:r>
              <a:rPr lang="en-US" dirty="0"/>
              <a:t>One of the most influential theories from this school of thought was the stages of cognitive development theory proposed by Jean Piaget.</a:t>
            </a:r>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METHODS OF PSYCHOLOGY</a:t>
            </a:r>
            <a:r>
              <a:rPr lang="en-US" dirty="0"/>
              <a:t/>
            </a:r>
            <a:br>
              <a:rPr lang="en-US" dirty="0"/>
            </a:br>
            <a:endParaRPr lang="en-US" dirty="0"/>
          </a:p>
        </p:txBody>
      </p:sp>
      <p:sp>
        <p:nvSpPr>
          <p:cNvPr id="3" name="Content Placeholder 2"/>
          <p:cNvSpPr>
            <a:spLocks noGrp="1"/>
          </p:cNvSpPr>
          <p:nvPr>
            <p:ph idx="1"/>
          </p:nvPr>
        </p:nvSpPr>
        <p:spPr/>
        <p:txBody>
          <a:bodyPr/>
          <a:lstStyle/>
          <a:p>
            <a:r>
              <a:rPr lang="en-US" b="1" dirty="0"/>
              <a:t>INTROSPECTIN METHOD</a:t>
            </a:r>
            <a:endParaRPr lang="en-US" dirty="0"/>
          </a:p>
          <a:p>
            <a:r>
              <a:rPr lang="en-US" b="1" dirty="0"/>
              <a:t>DESCRIPTIVE METHOD</a:t>
            </a:r>
            <a:endParaRPr lang="en-US" dirty="0"/>
          </a:p>
          <a:p>
            <a:r>
              <a:rPr lang="en-US" b="1" dirty="0" smtClean="0"/>
              <a:t>OBSERVATION</a:t>
            </a:r>
          </a:p>
          <a:p>
            <a:r>
              <a:rPr lang="en-US" b="1" dirty="0"/>
              <a:t>CASE STUDY</a:t>
            </a:r>
            <a:endParaRPr lang="en-US" dirty="0"/>
          </a:p>
          <a:p>
            <a:r>
              <a:rPr lang="en-US" b="1" dirty="0"/>
              <a:t>SURVEY METHOD</a:t>
            </a:r>
            <a:endParaRPr lang="en-US" dirty="0"/>
          </a:p>
          <a:p>
            <a:r>
              <a:rPr lang="en-US" b="1" dirty="0"/>
              <a:t>EXPERIMENTAL METHOD</a:t>
            </a:r>
            <a:endParaRPr lang="en-US" dirty="0"/>
          </a:p>
          <a:p>
            <a:endParaRPr lang="en-US" dirty="0"/>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INTROSPECTIN METHOD</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Introspection is defined as the process of directly examining ones own conscious mental states and processes or an examination of ones own conscious thoughts and feeling. </a:t>
            </a:r>
            <a:r>
              <a:rPr lang="en-US" dirty="0" smtClean="0"/>
              <a:t>Introduced </a:t>
            </a:r>
            <a:r>
              <a:rPr lang="en-US" dirty="0"/>
              <a:t>by EB </a:t>
            </a:r>
            <a:r>
              <a:rPr lang="en-US" dirty="0" err="1"/>
              <a:t>Tichener</a:t>
            </a:r>
            <a:r>
              <a:rPr lang="en-US" dirty="0"/>
              <a:t>. Also known as self-observation method. </a:t>
            </a:r>
            <a:endParaRPr lang="en-US" dirty="0" smtClean="0"/>
          </a:p>
          <a:p>
            <a:pPr>
              <a:buNone/>
            </a:pPr>
            <a:r>
              <a:rPr lang="en-US" dirty="0" smtClean="0"/>
              <a:t>Has </a:t>
            </a:r>
            <a:r>
              <a:rPr lang="en-US" dirty="0"/>
              <a:t>the following characteristic </a:t>
            </a:r>
          </a:p>
          <a:p>
            <a:pPr lvl="0"/>
            <a:r>
              <a:rPr lang="en-US" dirty="0"/>
              <a:t>The subject gets direct, immediate and intuitive knowledge about the mind</a:t>
            </a:r>
          </a:p>
          <a:p>
            <a:pPr lvl="0"/>
            <a:r>
              <a:rPr lang="en-US" dirty="0"/>
              <a:t>The subject has actually to observe his own metal processes. He cannot speculate about them</a:t>
            </a:r>
          </a:p>
          <a:p>
            <a:pPr>
              <a:buNone/>
            </a:pPr>
            <a:r>
              <a:rPr lang="en-US" b="1" dirty="0"/>
              <a:t>LIMITATIONS </a:t>
            </a:r>
            <a:endParaRPr lang="en-US" dirty="0"/>
          </a:p>
          <a:p>
            <a:r>
              <a:rPr lang="en-US" dirty="0"/>
              <a:t>In introspection one needs to examine ones mental processes carefully in the form of feelings, thoughts, and sensation. </a:t>
            </a:r>
            <a:endParaRPr lang="en-US" dirty="0" smtClean="0"/>
          </a:p>
          <a:p>
            <a:r>
              <a:rPr lang="en-US" dirty="0" smtClean="0"/>
              <a:t>The </a:t>
            </a:r>
            <a:r>
              <a:rPr lang="en-US" dirty="0"/>
              <a:t>state of one’s mental processes is continuously changing. Therefore when one concentrates on introspecting a particular phase of one’s mental activity that phase of one’s mental activity that phase passes off.</a:t>
            </a:r>
          </a:p>
          <a:p>
            <a:endParaRPr lang="en-US" dirty="0"/>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DESCRIPTIVE METHOD</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Research studies that do not test specific relationships between variables are called </a:t>
            </a:r>
            <a:r>
              <a:rPr lang="en-US" b="1" dirty="0"/>
              <a:t>descriptive, or qualitative, studies</a:t>
            </a:r>
            <a:r>
              <a:rPr lang="en-US" dirty="0"/>
              <a:t>. </a:t>
            </a:r>
            <a:endParaRPr lang="en-US" dirty="0" smtClean="0"/>
          </a:p>
          <a:p>
            <a:endParaRPr lang="en-US" dirty="0" smtClean="0"/>
          </a:p>
          <a:p>
            <a:r>
              <a:rPr lang="en-US" dirty="0" smtClean="0"/>
              <a:t>These </a:t>
            </a:r>
            <a:r>
              <a:rPr lang="en-US" dirty="0"/>
              <a:t>studies are used to describe general or specific behaviors and attributes that are observed and measured.</a:t>
            </a:r>
          </a:p>
          <a:p>
            <a:endParaRPr lang="en-US" dirty="0" smtClean="0"/>
          </a:p>
          <a:p>
            <a:r>
              <a:rPr lang="en-US" dirty="0" smtClean="0"/>
              <a:t>Descriptive </a:t>
            </a:r>
            <a:r>
              <a:rPr lang="en-US" dirty="0"/>
              <a:t>method characteristics of the study group or a certain occurrence are described. </a:t>
            </a:r>
            <a:endParaRPr lang="en-US" dirty="0" smtClean="0"/>
          </a:p>
          <a:p>
            <a:r>
              <a:rPr lang="en-US" dirty="0" smtClean="0"/>
              <a:t>Useful </a:t>
            </a:r>
            <a:r>
              <a:rPr lang="en-US" dirty="0"/>
              <a:t>in gathering data on a  certain population or a specific occurrence. </a:t>
            </a:r>
            <a:endParaRPr lang="en-US" dirty="0" smtClean="0"/>
          </a:p>
          <a:p>
            <a:r>
              <a:rPr lang="en-US" dirty="0" smtClean="0"/>
              <a:t>Aim </a:t>
            </a:r>
            <a:r>
              <a:rPr lang="en-US" dirty="0"/>
              <a:t>is to describe the characteristics of the study group, thus answering the question what is. </a:t>
            </a:r>
            <a:endParaRPr lang="en-US" dirty="0" smtClean="0"/>
          </a:p>
          <a:p>
            <a:r>
              <a:rPr lang="en-US" dirty="0" smtClean="0"/>
              <a:t>Typically </a:t>
            </a:r>
            <a:r>
              <a:rPr lang="en-US" dirty="0"/>
              <a:t>includes sociological and psychological studies. Uses both qualitative and quantitative methodologies</a:t>
            </a:r>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a:t>OBSERVATION</a:t>
            </a:r>
            <a:endParaRPr lang="en-US" dirty="0"/>
          </a:p>
        </p:txBody>
      </p:sp>
      <p:sp>
        <p:nvSpPr>
          <p:cNvPr id="3" name="Content Placeholder 2"/>
          <p:cNvSpPr>
            <a:spLocks noGrp="1"/>
          </p:cNvSpPr>
          <p:nvPr>
            <p:ph idx="1"/>
          </p:nvPr>
        </p:nvSpPr>
        <p:spPr>
          <a:xfrm>
            <a:off x="457200" y="1066800"/>
            <a:ext cx="7467600" cy="5410200"/>
          </a:xfrm>
        </p:spPr>
        <p:txBody>
          <a:bodyPr>
            <a:normAutofit fontScale="77500" lnSpcReduction="20000"/>
          </a:bodyPr>
          <a:lstStyle/>
          <a:p>
            <a:r>
              <a:rPr lang="en-US" sz="2600" dirty="0"/>
              <a:t>Observation is one method for collecting research data. It involves watching a participant and recording relevant behavior for later analysis.</a:t>
            </a:r>
          </a:p>
          <a:p>
            <a:r>
              <a:rPr lang="en-US" sz="2600" dirty="0"/>
              <a:t>Albert </a:t>
            </a:r>
            <a:r>
              <a:rPr lang="en-US" sz="2600" dirty="0" err="1"/>
              <a:t>Bandura</a:t>
            </a:r>
            <a:r>
              <a:rPr lang="en-US" sz="2600" dirty="0"/>
              <a:t>, a psychologist and learning theories who first proposed social learning theory can be credited for first having noted observation learning.</a:t>
            </a:r>
          </a:p>
          <a:p>
            <a:r>
              <a:rPr lang="en-US" sz="2600" dirty="0"/>
              <a:t>It is a powerful tool of psychological enquiry.  Deliberate and  purposeful.</a:t>
            </a:r>
          </a:p>
          <a:p>
            <a:r>
              <a:rPr lang="en-US" sz="2600" dirty="0"/>
              <a:t>It is an important method of data collection, different type’s observations exist. Scientific observation is systematic. </a:t>
            </a:r>
          </a:p>
          <a:p>
            <a:r>
              <a:rPr lang="en-US" sz="2600" dirty="0"/>
              <a:t>Nevertheless have limitations that need to be overcome by complementing with other research methods like interviews of participants and use of experiments.</a:t>
            </a:r>
          </a:p>
          <a:p>
            <a:pPr>
              <a:buNone/>
            </a:pPr>
            <a:r>
              <a:rPr lang="en-US" sz="2600" b="1" dirty="0"/>
              <a:t>Limitations</a:t>
            </a:r>
            <a:endParaRPr lang="en-US" sz="2600" dirty="0"/>
          </a:p>
          <a:p>
            <a:r>
              <a:rPr lang="en-US" sz="2600" dirty="0"/>
              <a:t>Used to generate new ideas, the entire situation can be studied. </a:t>
            </a:r>
          </a:p>
          <a:p>
            <a:r>
              <a:rPr lang="en-US" sz="2600" dirty="0"/>
              <a:t>Not possible to observe all types of behavior in a natural setting. Many instances behavior do not repeat themselves</a:t>
            </a:r>
            <a:r>
              <a:rPr lang="en-US" dirty="0"/>
              <a:t>.</a:t>
            </a:r>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br>
              <a:rPr lang="en-US" dirty="0"/>
            </a:br>
            <a:r>
              <a:rPr lang="en-US" b="1" dirty="0"/>
              <a:t>CASE STUDY</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A case study is an in depth investigation of an individual or a small group. Because case studies go so in depth about one particular person, the researcher can really learn a lot about that person.</a:t>
            </a:r>
          </a:p>
          <a:p>
            <a:r>
              <a:rPr lang="en-US" dirty="0"/>
              <a:t>Psychologists use what they learn in a case study to generalize broader principles that apply to the larger population. Cases studies describe, but do not predict. </a:t>
            </a:r>
            <a:endParaRPr lang="en-US" dirty="0" smtClean="0"/>
          </a:p>
          <a:p>
            <a:r>
              <a:rPr lang="en-US" dirty="0"/>
              <a:t>Case study is systematic inquire into an event or a set of related events which aims to describe and explain the phenomenon of interest</a:t>
            </a:r>
            <a:r>
              <a:rPr lang="en-US" dirty="0" smtClean="0"/>
              <a:t>.</a:t>
            </a:r>
          </a:p>
          <a:p>
            <a:endParaRPr lang="en-US" dirty="0" smtClean="0"/>
          </a:p>
          <a:p>
            <a:pPr>
              <a:buNone/>
            </a:pPr>
            <a:r>
              <a:rPr lang="en-US" b="1" dirty="0" smtClean="0"/>
              <a:t>LIMITATIONS</a:t>
            </a:r>
            <a:endParaRPr lang="en-US" b="1" dirty="0"/>
          </a:p>
          <a:p>
            <a:r>
              <a:rPr lang="en-US" dirty="0"/>
              <a:t>Provides a depth of information from a group members view point. Unexpected discoveries can be incorporated into research. Can study social behavior not always   feasible with other forms of study.</a:t>
            </a:r>
          </a:p>
          <a:p>
            <a:r>
              <a:rPr lang="en-US" dirty="0"/>
              <a:t>Difficult to generalize findings from one group to another group. Presence of researcher can influence results. Hard to  duplicate. Takes a lot of time</a:t>
            </a:r>
          </a:p>
          <a:p>
            <a:endParaRPr lang="en-US" dirty="0"/>
          </a:p>
          <a:p>
            <a:endParaRPr lang="en-US" dirty="0"/>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EDUCATIONAL PSYCHOLOGY</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According </a:t>
            </a:r>
            <a:r>
              <a:rPr lang="en-US" dirty="0"/>
              <a:t>to </a:t>
            </a:r>
            <a:r>
              <a:rPr lang="en-US" b="1" dirty="0"/>
              <a:t>Crow and Crow,</a:t>
            </a:r>
            <a:r>
              <a:rPr lang="en-US" dirty="0"/>
              <a:t> Educational psychology describes and explains the </a:t>
            </a:r>
            <a:r>
              <a:rPr lang="en-US" dirty="0" err="1"/>
              <a:t>learining</a:t>
            </a:r>
            <a:r>
              <a:rPr lang="en-US" dirty="0"/>
              <a:t> experiences of an individual from birth through old age</a:t>
            </a:r>
          </a:p>
          <a:p>
            <a:endParaRPr lang="en-US" dirty="0"/>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SURVEY METHOD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a:t>
            </a:r>
            <a:r>
              <a:rPr lang="en-US" dirty="0"/>
              <a:t> </a:t>
            </a:r>
            <a:r>
              <a:rPr lang="en-US" b="1" dirty="0"/>
              <a:t>survey</a:t>
            </a:r>
            <a:r>
              <a:rPr lang="en-US" dirty="0"/>
              <a:t> is a data collection tool used to gather information about individuals. </a:t>
            </a:r>
            <a:r>
              <a:rPr lang="en-US" b="1" dirty="0"/>
              <a:t>Surveys</a:t>
            </a:r>
            <a:r>
              <a:rPr lang="en-US" dirty="0"/>
              <a:t> are commonly used in </a:t>
            </a:r>
            <a:r>
              <a:rPr lang="en-US" b="1" dirty="0"/>
              <a:t>psychology</a:t>
            </a:r>
            <a:r>
              <a:rPr lang="en-US" dirty="0"/>
              <a:t> research to collect self-report data from study participants. A </a:t>
            </a:r>
            <a:r>
              <a:rPr lang="en-US" b="1" dirty="0"/>
              <a:t>survey</a:t>
            </a:r>
            <a:r>
              <a:rPr lang="en-US" dirty="0"/>
              <a:t> may focus on factual information about individuals, or it might aim to obtain the opinions of the </a:t>
            </a:r>
            <a:r>
              <a:rPr lang="en-US" b="1" dirty="0"/>
              <a:t>survey</a:t>
            </a:r>
            <a:r>
              <a:rPr lang="en-US" dirty="0"/>
              <a:t> takers.</a:t>
            </a:r>
          </a:p>
          <a:p>
            <a:r>
              <a:rPr lang="en-US" dirty="0"/>
              <a:t>Using public polling techniques to answer   psychological questions.  Sometimes the best way to find out something about someone is to just ask them. In a survey, people are asked to respond to a series of questions about a particular subject. The survey is the most widely used research method among psychologists</a:t>
            </a:r>
            <a:r>
              <a:rPr lang="en-US" dirty="0" smtClean="0"/>
              <a:t>.</a:t>
            </a:r>
            <a:r>
              <a:rPr lang="en-US" b="1" dirty="0"/>
              <a:t> </a:t>
            </a:r>
            <a:endParaRPr lang="en-US" b="1" dirty="0" smtClean="0"/>
          </a:p>
          <a:p>
            <a:r>
              <a:rPr lang="en-US" b="1" dirty="0" smtClean="0"/>
              <a:t>LIMITATIONS </a:t>
            </a:r>
            <a:endParaRPr lang="en-US" dirty="0"/>
          </a:p>
          <a:p>
            <a:r>
              <a:rPr lang="en-US" b="1" dirty="0"/>
              <a:t>Surveys</a:t>
            </a:r>
            <a:r>
              <a:rPr lang="en-US" dirty="0"/>
              <a:t> are useful in describing the characteristics of a large population. No other </a:t>
            </a:r>
            <a:r>
              <a:rPr lang="en-US" b="1" dirty="0"/>
              <a:t>research method</a:t>
            </a:r>
            <a:r>
              <a:rPr lang="en-US" dirty="0"/>
              <a:t> can provide this broad capability, which ensures a more accurate sample to gather targeted results in which to draw conclusions and make important decisions.</a:t>
            </a:r>
          </a:p>
          <a:p>
            <a:r>
              <a:rPr lang="en-US" dirty="0"/>
              <a:t>The reliability of </a:t>
            </a:r>
            <a:r>
              <a:rPr lang="en-US" b="1" dirty="0"/>
              <a:t>survey</a:t>
            </a:r>
            <a:r>
              <a:rPr lang="en-US" dirty="0"/>
              <a:t> data may depend on the following factors: Respondents may not feel encouraged to provide accurate, honest answers. ... Respondents may not be fully aware of their reasons for any given answer because of lack of memory on the subject, or even boredom</a:t>
            </a:r>
          </a:p>
          <a:p>
            <a:endParaRPr lang="en-US" dirty="0"/>
          </a:p>
        </p:txBody>
      </p:sp>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EXPERIMENTAL METHOD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a:buNone/>
            </a:pPr>
            <a:endParaRPr lang="en-US" dirty="0"/>
          </a:p>
          <a:p>
            <a:r>
              <a:rPr lang="en-US" dirty="0"/>
              <a:t>In an experiment, an independent variable (the cause) is manipulated and the dependent variable (the effect) is measured; any extraneous variables are controlled. An advantage is that </a:t>
            </a:r>
            <a:r>
              <a:rPr lang="en-US" b="1" dirty="0"/>
              <a:t>experiments</a:t>
            </a:r>
            <a:r>
              <a:rPr lang="en-US" dirty="0"/>
              <a:t> should be objective. The views and opinions of the researcher should not affect the results of a </a:t>
            </a:r>
            <a:r>
              <a:rPr lang="en-US" b="1" dirty="0"/>
              <a:t>study</a:t>
            </a:r>
            <a:r>
              <a:rPr lang="en-US" dirty="0"/>
              <a:t>.</a:t>
            </a:r>
          </a:p>
          <a:p>
            <a:r>
              <a:rPr lang="en-US" dirty="0"/>
              <a:t>Experimentation provides a method of hypothesis testing.  After defining the problem, a tentative answer or hypothesis is formulated. Experimenters manipulate certain stimuli, treatments or environmental conditions and observe how the condition or behavior of the subject is affected or changed. It involves the comparison of the effects of a particular treatment with that of a different treatment or no </a:t>
            </a:r>
            <a:r>
              <a:rPr lang="en-US" dirty="0" smtClean="0"/>
              <a:t>treatment.</a:t>
            </a:r>
          </a:p>
          <a:p>
            <a:r>
              <a:rPr lang="en-US" b="1" dirty="0"/>
              <a:t>LIMITATIONS</a:t>
            </a:r>
            <a:endParaRPr lang="en-US" dirty="0"/>
          </a:p>
          <a:p>
            <a:r>
              <a:rPr lang="en-US" dirty="0"/>
              <a:t>It is most systematic method and condition can be completely controlled. The data collected can be analyzed an objective manner and so its reliable. A cause effect relationship of individuals behavior can be established. The findings of experimental method are open to critical examination and verification. It discards subjective experiments.</a:t>
            </a:r>
          </a:p>
          <a:p>
            <a:r>
              <a:rPr lang="en-US" dirty="0"/>
              <a:t>As human behavior is changeable, identical behavior of the same individual not occurs even under identical conditions at different times.  This experimental method is costly and time consuming. This method must have specialized skills to conduct experiments. The tools used in experiments may not be satisfactory and therefore the obtained data may not be reliable.</a:t>
            </a:r>
          </a:p>
          <a:p>
            <a:endParaRPr lang="en-US" dirty="0"/>
          </a:p>
        </p:txBody>
      </p:sp>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47800" y="3244334"/>
            <a:ext cx="3743023" cy="707886"/>
          </a:xfrm>
          <a:prstGeom prst="rect">
            <a:avLst/>
          </a:prstGeom>
        </p:spPr>
        <p:txBody>
          <a:bodyPr wrap="square">
            <a:spAutoFit/>
          </a:bodyPr>
          <a:lstStyle/>
          <a:p>
            <a:pPr>
              <a:buNone/>
            </a:pPr>
            <a:r>
              <a:rPr lang="en-US" sz="4000" dirty="0" smtClean="0"/>
              <a:t>    Thank you</a:t>
            </a:r>
            <a:endParaRPr lang="en-US" sz="4000" dirty="0"/>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b="1" dirty="0"/>
              <a:t>DIFFERENCE BETWEEN PSYCHOLOGY AND EDUCATIONAL PSYCHOLOGY</a:t>
            </a:r>
            <a:r>
              <a:rPr lang="en-US" sz="2800" dirty="0"/>
              <a:t/>
            </a:r>
            <a:br>
              <a:rPr lang="en-US" sz="2800" dirty="0"/>
            </a:br>
            <a:endParaRPr lang="en-US" sz="2800" dirty="0"/>
          </a:p>
        </p:txBody>
      </p:sp>
      <p:sp>
        <p:nvSpPr>
          <p:cNvPr id="5" name="Content Placeholder 4"/>
          <p:cNvSpPr>
            <a:spLocks noGrp="1"/>
          </p:cNvSpPr>
          <p:nvPr>
            <p:ph sz="half" idx="1"/>
          </p:nvPr>
        </p:nvSpPr>
        <p:spPr/>
        <p:txBody>
          <a:bodyPr>
            <a:normAutofit fontScale="47500" lnSpcReduction="20000"/>
          </a:bodyPr>
          <a:lstStyle/>
          <a:p>
            <a:r>
              <a:rPr lang="en-US" b="1" dirty="0"/>
              <a:t>PSYCHOLOGY</a:t>
            </a:r>
            <a:endParaRPr lang="en-US" dirty="0"/>
          </a:p>
          <a:p>
            <a:r>
              <a:rPr lang="en-US" dirty="0"/>
              <a:t>Psychology is scientific study of the human mind and its functions, specifically those that affect human behavior</a:t>
            </a:r>
          </a:p>
          <a:p>
            <a:r>
              <a:rPr lang="en-US" dirty="0"/>
              <a:t>Emphasis is the overall scientific study of the human mind, its processes, and its relationship and impact on human behavior. </a:t>
            </a:r>
          </a:p>
          <a:p>
            <a:r>
              <a:rPr lang="en-US" dirty="0"/>
              <a:t> </a:t>
            </a:r>
          </a:p>
          <a:p>
            <a:r>
              <a:rPr lang="en-US" dirty="0"/>
              <a:t>Studies the complexities’ associated with the human mind that can harm the mental well-being of a person.</a:t>
            </a:r>
          </a:p>
          <a:p>
            <a:r>
              <a:rPr lang="en-US" dirty="0"/>
              <a:t> </a:t>
            </a:r>
          </a:p>
          <a:p>
            <a:r>
              <a:rPr lang="en-US" dirty="0"/>
              <a:t>Main concern is assisting individuals to overcome their psychological issues or issues related to mental health through various psychoanalytical therapies and treatments on the whole</a:t>
            </a:r>
          </a:p>
          <a:p>
            <a:r>
              <a:rPr lang="en-US" dirty="0"/>
              <a:t> </a:t>
            </a:r>
          </a:p>
          <a:p>
            <a:endParaRPr lang="en-US" dirty="0"/>
          </a:p>
        </p:txBody>
      </p:sp>
      <p:sp>
        <p:nvSpPr>
          <p:cNvPr id="6" name="Content Placeholder 5"/>
          <p:cNvSpPr>
            <a:spLocks noGrp="1"/>
          </p:cNvSpPr>
          <p:nvPr>
            <p:ph sz="half" idx="2"/>
          </p:nvPr>
        </p:nvSpPr>
        <p:spPr/>
        <p:txBody>
          <a:bodyPr>
            <a:normAutofit fontScale="47500" lnSpcReduction="20000"/>
          </a:bodyPr>
          <a:lstStyle/>
          <a:p>
            <a:r>
              <a:rPr lang="en-US" b="1" dirty="0"/>
              <a:t>EDUCATIONAL PSYCHOLOGY</a:t>
            </a:r>
            <a:endParaRPr lang="en-US" dirty="0"/>
          </a:p>
          <a:p>
            <a:r>
              <a:rPr lang="en-US" b="1" dirty="0"/>
              <a:t> </a:t>
            </a:r>
            <a:endParaRPr lang="en-US" dirty="0"/>
          </a:p>
          <a:p>
            <a:r>
              <a:rPr lang="en-US" dirty="0"/>
              <a:t>Educational psychology is a branch of psychology that studies the issues related to education and acquisition of information by humans.</a:t>
            </a:r>
          </a:p>
          <a:p>
            <a:r>
              <a:rPr lang="en-US" dirty="0"/>
              <a:t> </a:t>
            </a:r>
          </a:p>
          <a:p>
            <a:r>
              <a:rPr lang="en-US" dirty="0"/>
              <a:t>Emphasizes more on the understanding and improvement of teaching and learning in formal educational settings</a:t>
            </a:r>
          </a:p>
          <a:p>
            <a:r>
              <a:rPr lang="en-US" dirty="0"/>
              <a:t> </a:t>
            </a:r>
          </a:p>
          <a:p>
            <a:r>
              <a:rPr lang="en-US" dirty="0"/>
              <a:t>Investigates how students learn and how teachers can help them to learn effectively, especially with regard to student s with learning difficulties</a:t>
            </a:r>
          </a:p>
          <a:p>
            <a:r>
              <a:rPr lang="en-US" dirty="0"/>
              <a:t> </a:t>
            </a:r>
          </a:p>
          <a:p>
            <a:r>
              <a:rPr lang="en-US" dirty="0"/>
              <a:t>Concerns overcoming learning and cognitive difficulties on students as well as in preparing teachers for more effective education</a:t>
            </a:r>
          </a:p>
          <a:p>
            <a:r>
              <a:rPr lang="en-US" dirty="0"/>
              <a:t> </a:t>
            </a:r>
          </a:p>
          <a:p>
            <a:endParaRPr lang="en-US"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762001"/>
            <a:ext cx="7772400" cy="1676399"/>
          </a:xfrm>
        </p:spPr>
        <p:txBody>
          <a:bodyPr>
            <a:normAutofit fontScale="90000"/>
          </a:bodyPr>
          <a:lstStyle/>
          <a:p>
            <a:r>
              <a:rPr lang="en-US" b="1" dirty="0"/>
              <a:t>NATURE OF EDUCATIONAL  PSYCHOLOGY</a:t>
            </a:r>
            <a:r>
              <a:rPr lang="en-US" dirty="0"/>
              <a:t/>
            </a:r>
            <a:br>
              <a:rPr lang="en-US" dirty="0"/>
            </a:br>
            <a:endParaRPr lang="en-US" dirty="0"/>
          </a:p>
        </p:txBody>
      </p:sp>
      <p:sp>
        <p:nvSpPr>
          <p:cNvPr id="6" name="Subtitle 5"/>
          <p:cNvSpPr>
            <a:spLocks noGrp="1"/>
          </p:cNvSpPr>
          <p:nvPr>
            <p:ph type="subTitle" idx="1"/>
          </p:nvPr>
        </p:nvSpPr>
        <p:spPr>
          <a:xfrm>
            <a:off x="1371600" y="2438400"/>
            <a:ext cx="6705600" cy="3276600"/>
          </a:xfrm>
        </p:spPr>
        <p:txBody>
          <a:bodyPr>
            <a:normAutofit/>
          </a:bodyPr>
          <a:lstStyle/>
          <a:p>
            <a:r>
              <a:rPr lang="en-US" b="1" dirty="0"/>
              <a:t>Psychology Uses Scientific </a:t>
            </a:r>
            <a:r>
              <a:rPr lang="en-US" b="1" dirty="0" smtClean="0"/>
              <a:t>Method</a:t>
            </a:r>
          </a:p>
          <a:p>
            <a:r>
              <a:rPr lang="en-US" b="1" dirty="0"/>
              <a:t>Psychology is </a:t>
            </a:r>
            <a:r>
              <a:rPr lang="en-US" b="1" dirty="0" smtClean="0"/>
              <a:t>Factual</a:t>
            </a:r>
          </a:p>
          <a:p>
            <a:r>
              <a:rPr lang="en-US" b="1" dirty="0" smtClean="0"/>
              <a:t>The </a:t>
            </a:r>
            <a:r>
              <a:rPr lang="en-US" b="1" dirty="0"/>
              <a:t>laws of Psychology are Universal</a:t>
            </a:r>
            <a:r>
              <a:rPr lang="en-US" b="1" dirty="0" smtClean="0"/>
              <a:t>:</a:t>
            </a:r>
          </a:p>
          <a:p>
            <a:r>
              <a:rPr lang="en-US" b="1" dirty="0"/>
              <a:t>Psychology Discovers the </a:t>
            </a:r>
            <a:r>
              <a:rPr lang="en-US" b="1" dirty="0" smtClean="0"/>
              <a:t>Cause-effect</a:t>
            </a:r>
          </a:p>
          <a:p>
            <a:r>
              <a:rPr lang="en-US" b="1" dirty="0" smtClean="0"/>
              <a:t> </a:t>
            </a:r>
            <a:r>
              <a:rPr lang="en-US" b="1" dirty="0"/>
              <a:t>Relationship in Human behavior:</a:t>
            </a:r>
            <a:r>
              <a:rPr lang="en-US" dirty="0"/>
              <a:t> </a:t>
            </a:r>
            <a:r>
              <a:rPr lang="en-US" b="1" dirty="0" smtClean="0"/>
              <a:t>The </a:t>
            </a:r>
            <a:r>
              <a:rPr lang="en-US" b="1" dirty="0"/>
              <a:t>laws of Psychology are </a:t>
            </a:r>
            <a:r>
              <a:rPr lang="en-US" b="1" dirty="0" smtClean="0"/>
              <a:t>Veridical</a:t>
            </a:r>
          </a:p>
          <a:p>
            <a:r>
              <a:rPr lang="en-US" b="1" dirty="0"/>
              <a:t>Psychology Predicts Human Behavior</a:t>
            </a:r>
            <a:endParaRPr lang="en-US" b="1" dirty="0" smtClean="0"/>
          </a:p>
          <a:p>
            <a:endParaRPr lang="en-US" dirty="0"/>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SCOPE OF PSYCHOLOGY</a:t>
            </a:r>
            <a:r>
              <a:rPr lang="en-US" dirty="0"/>
              <a:t/>
            </a:r>
            <a:br>
              <a:rPr lang="en-US" dirty="0"/>
            </a:br>
            <a:r>
              <a:rPr lang="en-US" b="1" dirty="0"/>
              <a:t> </a:t>
            </a:r>
            <a:endParaRPr lang="en-US" dirty="0"/>
          </a:p>
        </p:txBody>
      </p:sp>
      <p:pic>
        <p:nvPicPr>
          <p:cNvPr id="4" name="Content Placeholder 3" descr="I:\IMG_20140323_0003.jpg"/>
          <p:cNvPicPr>
            <a:picLocks noGrp="1"/>
          </p:cNvPicPr>
          <p:nvPr>
            <p:ph idx="1"/>
          </p:nvPr>
        </p:nvPicPr>
        <p:blipFill>
          <a:blip r:embed="rId2" cstate="print"/>
          <a:stretch>
            <a:fillRect/>
          </a:stretch>
        </p:blipFill>
        <p:spPr bwMode="auto">
          <a:xfrm>
            <a:off x="1210887" y="2187618"/>
            <a:ext cx="5731625" cy="3690851"/>
          </a:xfrm>
          <a:prstGeom prst="rect">
            <a:avLst/>
          </a:prstGeom>
          <a:noFill/>
          <a:ln w="9525">
            <a:noFill/>
            <a:miter lim="800000"/>
            <a:headEnd/>
            <a:tailEnd/>
          </a:ln>
        </p:spPr>
      </p:pic>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MAJOR SCHOOLS OF PSYCHOLOGY</a:t>
            </a:r>
            <a:r>
              <a:rPr lang="en-US" dirty="0"/>
              <a:t/>
            </a:r>
            <a:br>
              <a:rPr lang="en-US" dirty="0"/>
            </a:br>
            <a:endParaRPr lang="en-US" dirty="0"/>
          </a:p>
        </p:txBody>
      </p:sp>
      <p:pic>
        <p:nvPicPr>
          <p:cNvPr id="4" name="Content Placeholder 3" descr="Introduction to educational psychology"/>
          <p:cNvPicPr>
            <a:picLocks noGrp="1"/>
          </p:cNvPicPr>
          <p:nvPr>
            <p:ph idx="1"/>
          </p:nvPr>
        </p:nvPicPr>
        <p:blipFill>
          <a:blip r:embed="rId2"/>
          <a:stretch>
            <a:fillRect/>
          </a:stretch>
        </p:blipFill>
        <p:spPr bwMode="auto">
          <a:xfrm>
            <a:off x="1038225" y="1751806"/>
            <a:ext cx="6076950" cy="4562475"/>
          </a:xfrm>
          <a:prstGeom prst="rect">
            <a:avLst/>
          </a:prstGeom>
          <a:noFill/>
          <a:ln w="9525">
            <a:noFill/>
            <a:miter lim="800000"/>
            <a:headEnd/>
            <a:tailEnd/>
          </a:ln>
        </p:spPr>
      </p:pic>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TIME LINE OF SCHOOL OF PSYCHOLOGY</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1890s: first began to see the foundations of school psychology as a </a:t>
            </a:r>
            <a:r>
              <a:rPr lang="en-US" dirty="0" err="1"/>
              <a:t>spearate</a:t>
            </a:r>
            <a:r>
              <a:rPr lang="en-US" dirty="0"/>
              <a:t> practice</a:t>
            </a:r>
          </a:p>
          <a:p>
            <a:pPr lvl="0"/>
            <a:r>
              <a:rPr lang="en-US" dirty="0"/>
              <a:t>1896: </a:t>
            </a:r>
            <a:r>
              <a:rPr lang="en-US" dirty="0" err="1"/>
              <a:t>Lightner</a:t>
            </a:r>
            <a:r>
              <a:rPr lang="en-US" dirty="0"/>
              <a:t> </a:t>
            </a:r>
            <a:r>
              <a:rPr lang="en-US" dirty="0" err="1"/>
              <a:t>Whitmer</a:t>
            </a:r>
            <a:r>
              <a:rPr lang="en-US" dirty="0"/>
              <a:t>: First Psychological Clinic in North America at University of  Penn. Seen as father of school and clinical psychology (specially for discovering problems in children)</a:t>
            </a:r>
          </a:p>
          <a:p>
            <a:pPr lvl="0"/>
            <a:r>
              <a:rPr lang="en-US" dirty="0"/>
              <a:t>1905: publication of </a:t>
            </a:r>
            <a:r>
              <a:rPr lang="en-US" dirty="0" err="1"/>
              <a:t>Standford-Binet</a:t>
            </a:r>
            <a:r>
              <a:rPr lang="en-US" dirty="0"/>
              <a:t> scales (original </a:t>
            </a:r>
            <a:r>
              <a:rPr lang="en-US" dirty="0" err="1"/>
              <a:t>Binet</a:t>
            </a:r>
            <a:r>
              <a:rPr lang="en-US" dirty="0"/>
              <a:t> scales for sorting children in Paris schools)</a:t>
            </a:r>
          </a:p>
          <a:p>
            <a:pPr lvl="0"/>
            <a:r>
              <a:rPr lang="en-US" dirty="0"/>
              <a:t>1910s: Child Guidance </a:t>
            </a:r>
            <a:r>
              <a:rPr lang="en-US" dirty="0" err="1"/>
              <a:t>Clincs</a:t>
            </a:r>
            <a:r>
              <a:rPr lang="en-US" dirty="0"/>
              <a:t> and Mental Hygiene Movement</a:t>
            </a:r>
          </a:p>
          <a:p>
            <a:pPr lvl="0"/>
            <a:r>
              <a:rPr lang="en-US" dirty="0"/>
              <a:t>1920s: “School Psychology / School Psychologist” emerge as terms</a:t>
            </a:r>
          </a:p>
          <a:p>
            <a:pPr lvl="0"/>
            <a:r>
              <a:rPr lang="en-US" dirty="0"/>
              <a:t>1971: APA Accredits their first doctoral program</a:t>
            </a:r>
          </a:p>
          <a:p>
            <a:endParaRPr lang="en-US" dirty="0"/>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STRUCTURALISM</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err="1"/>
              <a:t>Wihelm</a:t>
            </a:r>
            <a:r>
              <a:rPr lang="en-US" dirty="0"/>
              <a:t>  Wundt as German </a:t>
            </a:r>
            <a:r>
              <a:rPr lang="en-US" dirty="0" smtClean="0"/>
              <a:t>philosopher </a:t>
            </a:r>
          </a:p>
          <a:p>
            <a:r>
              <a:rPr lang="en-US" dirty="0" smtClean="0"/>
              <a:t>Wundt </a:t>
            </a:r>
            <a:r>
              <a:rPr lang="en-US" dirty="0"/>
              <a:t>who noted psychology as a science apart from biology and philosophy, was the first person to over call himself a psychologist. He is widely regarded as the father of experimental psychology. </a:t>
            </a:r>
            <a:endParaRPr lang="en-US" dirty="0" smtClean="0"/>
          </a:p>
          <a:p>
            <a:r>
              <a:rPr lang="en-US" dirty="0" smtClean="0"/>
              <a:t>In </a:t>
            </a:r>
            <a:r>
              <a:rPr lang="en-US" dirty="0"/>
              <a:t>1879, Wundt founded the first formal laboratory for psychological research at the University of Leipzig. This marked psychology as an independent field of study</a:t>
            </a:r>
            <a:r>
              <a:rPr lang="en-US" dirty="0" smtClean="0"/>
              <a:t>.</a:t>
            </a:r>
          </a:p>
          <a:p>
            <a:r>
              <a:rPr lang="en-US" dirty="0" smtClean="0"/>
              <a:t> </a:t>
            </a:r>
            <a:r>
              <a:rPr lang="en-US" dirty="0"/>
              <a:t>The school of psychology that Wundt began and championed all his life is referred to a “structuralism”. For this reason, Wundt is often referred to as the father of structuralism.</a:t>
            </a:r>
          </a:p>
          <a:p>
            <a:endParaRPr lang="en-US" dirty="0"/>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BEHAVIORISM</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dirty="0"/>
              <a:t>Behaviorism became a dominant school of thought during the 1950s. it was based upon the work of thinkers such as: </a:t>
            </a:r>
          </a:p>
          <a:p>
            <a:pPr>
              <a:buNone/>
            </a:pPr>
            <a:r>
              <a:rPr lang="en-US" dirty="0" smtClean="0"/>
              <a:t>		John </a:t>
            </a:r>
            <a:r>
              <a:rPr lang="en-US" dirty="0"/>
              <a:t>B Watson, </a:t>
            </a:r>
          </a:p>
          <a:p>
            <a:pPr>
              <a:buNone/>
            </a:pPr>
            <a:r>
              <a:rPr lang="en-US" dirty="0" smtClean="0"/>
              <a:t>		Ivan </a:t>
            </a:r>
            <a:r>
              <a:rPr lang="en-US" dirty="0" err="1"/>
              <a:t>Pavlvov</a:t>
            </a:r>
            <a:r>
              <a:rPr lang="en-US" dirty="0"/>
              <a:t>, </a:t>
            </a:r>
          </a:p>
          <a:p>
            <a:pPr>
              <a:buNone/>
            </a:pPr>
            <a:r>
              <a:rPr lang="en-US" dirty="0" smtClean="0"/>
              <a:t>		B.F</a:t>
            </a:r>
            <a:r>
              <a:rPr lang="en-US" dirty="0"/>
              <a:t>. Skinner. </a:t>
            </a:r>
          </a:p>
          <a:p>
            <a:r>
              <a:rPr lang="en-US" dirty="0"/>
              <a:t>Behaviorism suggests that all behavior can be explained by environmental causes rather than internal forces. </a:t>
            </a:r>
          </a:p>
          <a:p>
            <a:pPr>
              <a:buNone/>
            </a:pPr>
            <a:r>
              <a:rPr lang="en-US" dirty="0" smtClean="0"/>
              <a:t>		Behaviorism </a:t>
            </a:r>
            <a:r>
              <a:rPr lang="en-US" dirty="0"/>
              <a:t>is focused on observable behavior.  </a:t>
            </a:r>
          </a:p>
          <a:p>
            <a:pPr>
              <a:buNone/>
            </a:pPr>
            <a:r>
              <a:rPr lang="en-US" dirty="0" smtClean="0"/>
              <a:t>		Theories </a:t>
            </a:r>
            <a:r>
              <a:rPr lang="en-US" dirty="0"/>
              <a:t>of learning including classical conditioning and operant conditioning were the </a:t>
            </a:r>
            <a:r>
              <a:rPr lang="en-US" dirty="0" smtClean="0"/>
              <a:t>	 focus </a:t>
            </a:r>
            <a:r>
              <a:rPr lang="en-US" dirty="0"/>
              <a:t>of a great deal of research .</a:t>
            </a:r>
          </a:p>
          <a:p>
            <a:r>
              <a:rPr lang="en-US" dirty="0"/>
              <a:t>The behavioral school of psychology had a significant influence on the course of  psychology and many of the ideas and techniques that emerged from this school of thought are still widely used today. Behavior techniques still frequently used in psychotherapy and behavior modification program are: </a:t>
            </a:r>
          </a:p>
          <a:p>
            <a:pPr>
              <a:buNone/>
            </a:pPr>
            <a:r>
              <a:rPr lang="en-US" dirty="0" smtClean="0"/>
              <a:t>		Behavioral </a:t>
            </a:r>
            <a:r>
              <a:rPr lang="en-US" dirty="0"/>
              <a:t>training, </a:t>
            </a:r>
          </a:p>
          <a:p>
            <a:pPr lvl="0">
              <a:buNone/>
            </a:pPr>
            <a:r>
              <a:rPr lang="en-US" dirty="0" smtClean="0"/>
              <a:t>		token </a:t>
            </a:r>
            <a:r>
              <a:rPr lang="en-US" dirty="0"/>
              <a:t>economies, </a:t>
            </a:r>
          </a:p>
          <a:p>
            <a:pPr lvl="0">
              <a:buNone/>
            </a:pPr>
            <a:r>
              <a:rPr lang="en-US" dirty="0" smtClean="0"/>
              <a:t>		aversion </a:t>
            </a:r>
            <a:r>
              <a:rPr lang="en-US" dirty="0"/>
              <a:t>therapy and</a:t>
            </a:r>
          </a:p>
          <a:p>
            <a:pPr lvl="0">
              <a:buNone/>
            </a:pPr>
            <a:r>
              <a:rPr lang="en-US" dirty="0" smtClean="0"/>
              <a:t>		 </a:t>
            </a:r>
            <a:r>
              <a:rPr lang="en-US" dirty="0"/>
              <a:t>other techniques</a:t>
            </a:r>
          </a:p>
          <a:p>
            <a:endParaRPr lang="en-US" dirty="0"/>
          </a:p>
        </p:txBody>
      </p:sp>
    </p:spTree>
  </p:cSld>
  <p:clrMapOvr>
    <a:masterClrMapping/>
  </p:clrMapOvr>
  <p:transition>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94</TotalTime>
  <Words>1395</Words>
  <Application>Microsoft Office PowerPoint</Application>
  <PresentationFormat>On-screen Show (4:3)</PresentationFormat>
  <Paragraphs>164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Opulent</vt:lpstr>
      <vt:lpstr>ADVANCED EDUCATIONAL PSYCHOLOGY </vt:lpstr>
      <vt:lpstr>EDUCATIONAL PSYCHOLOGY </vt:lpstr>
      <vt:lpstr>DIFFERENCE BETWEEN PSYCHOLOGY AND EDUCATIONAL PSYCHOLOGY </vt:lpstr>
      <vt:lpstr>NATURE OF EDUCATIONAL  PSYCHOLOGY </vt:lpstr>
      <vt:lpstr>SCOPE OF PSYCHOLOGY  </vt:lpstr>
      <vt:lpstr>MAJOR SCHOOLS OF PSYCHOLOGY </vt:lpstr>
      <vt:lpstr>TIME LINE OF SCHOOL OF PSYCHOLOGY</vt:lpstr>
      <vt:lpstr>STRUCTURALISM </vt:lpstr>
      <vt:lpstr>BEHAVIORISM </vt:lpstr>
      <vt:lpstr>FUNCTIONALISIM </vt:lpstr>
      <vt:lpstr>HUMANISTIC PSYCHOLOGY </vt:lpstr>
      <vt:lpstr>CONSTRUCTIVISM</vt:lpstr>
      <vt:lpstr>Psychoanalysis &amp; gestalt psychology</vt:lpstr>
      <vt:lpstr>COGNITIVE PSYCHOLOGY: </vt:lpstr>
      <vt:lpstr>METHODS OF PSYCHOLOGY </vt:lpstr>
      <vt:lpstr>INTROSPECTIN METHOD </vt:lpstr>
      <vt:lpstr>DESCRIPTIVE METHOD </vt:lpstr>
      <vt:lpstr>OBSERVATION</vt:lpstr>
      <vt:lpstr>  CASE STUDY </vt:lpstr>
      <vt:lpstr>SURVEY METHOD </vt:lpstr>
      <vt:lpstr>EXPERIMENTAL METHOD </vt:lpstr>
      <vt:lpstr>Slide 22</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Corporate Edition</cp:lastModifiedBy>
  <cp:revision>33</cp:revision>
  <dcterms:created xsi:type="dcterms:W3CDTF">2020-07-26T02:36:07Z</dcterms:created>
  <dcterms:modified xsi:type="dcterms:W3CDTF">2020-07-26T04:11:03Z</dcterms:modified>
</cp:coreProperties>
</file>